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セザンヌ Bold" panose="020B0600070205080204" charset="-128"/>
      <p:regular r:id="rId18"/>
    </p:embeddedFont>
    <p:embeddedFont>
      <p:font typeface="Arial Black" panose="020B0A04020102020204" pitchFamily="34" charset="0"/>
      <p:bold r:id="rId19"/>
    </p:embeddedFont>
    <p:embeddedFont>
      <p:font typeface="Futura Bold" panose="020B0600070205080204" charset="0"/>
      <p:regular r:id="rId20"/>
    </p:embeddedFont>
    <p:embeddedFont>
      <p:font typeface="Futura Ultra-Bold" panose="020B060007020508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9303">
            <a:off x="-6749422" y="-5570192"/>
            <a:ext cx="12077495" cy="9837669"/>
          </a:xfrm>
          <a:custGeom>
            <a:avLst/>
            <a:gdLst/>
            <a:ahLst/>
            <a:cxnLst/>
            <a:rect l="l" t="t" r="r" b="b"/>
            <a:pathLst>
              <a:path w="12077495" h="9837669">
                <a:moveTo>
                  <a:pt x="0" y="0"/>
                </a:moveTo>
                <a:lnTo>
                  <a:pt x="12077495" y="0"/>
                </a:lnTo>
                <a:lnTo>
                  <a:pt x="12077495" y="9837669"/>
                </a:lnTo>
                <a:lnTo>
                  <a:pt x="0" y="9837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74295">
            <a:off x="12589163" y="5368166"/>
            <a:ext cx="12077495" cy="9837669"/>
          </a:xfrm>
          <a:custGeom>
            <a:avLst/>
            <a:gdLst/>
            <a:ahLst/>
            <a:cxnLst/>
            <a:rect l="l" t="t" r="r" b="b"/>
            <a:pathLst>
              <a:path w="12077495" h="9837669">
                <a:moveTo>
                  <a:pt x="0" y="0"/>
                </a:moveTo>
                <a:lnTo>
                  <a:pt x="12077495" y="0"/>
                </a:lnTo>
                <a:lnTo>
                  <a:pt x="12077495" y="9837668"/>
                </a:lnTo>
                <a:lnTo>
                  <a:pt x="0" y="9837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-648479" y="8870986"/>
            <a:ext cx="19584957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758807" y="4513215"/>
            <a:ext cx="14770383" cy="286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47"/>
              </a:lnSpc>
            </a:pPr>
            <a:r>
              <a:rPr lang="en-US" sz="10029" spc="501" dirty="0" err="1">
                <a:solidFill>
                  <a:srgbClr val="373737"/>
                </a:solidFill>
                <a:ea typeface="セザンヌ Bold"/>
              </a:rPr>
              <a:t>要件定義書</a:t>
            </a:r>
            <a:endParaRPr lang="en-US" sz="10029" spc="501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589468" y="1974898"/>
            <a:ext cx="3109065" cy="93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spc="360" dirty="0">
                <a:solidFill>
                  <a:srgbClr val="373737"/>
                </a:solidFill>
                <a:latin typeface="Futura Bold"/>
              </a:rPr>
              <a:t>VOLLEYBOLL CLUB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16990" y="819150"/>
            <a:ext cx="4473091" cy="77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0"/>
              </a:lnSpc>
            </a:pPr>
            <a:endParaRPr dirty="0"/>
          </a:p>
          <a:p>
            <a:pPr algn="r">
              <a:lnSpc>
                <a:spcPts val="2560"/>
              </a:lnSpc>
            </a:pPr>
            <a:r>
              <a:rPr lang="en-US" sz="1600" spc="80" dirty="0">
                <a:solidFill>
                  <a:srgbClr val="373737"/>
                </a:solidFill>
                <a:ea typeface="セザンヌ"/>
              </a:rPr>
              <a:t>古賀　</a:t>
            </a:r>
            <a:r>
              <a:rPr lang="en-US" sz="1600" spc="80" dirty="0" err="1">
                <a:solidFill>
                  <a:srgbClr val="373737"/>
                </a:solidFill>
                <a:ea typeface="セザンヌ"/>
              </a:rPr>
              <a:t>稜太郎</a:t>
            </a:r>
            <a:endParaRPr lang="en-US" sz="1600" spc="80" dirty="0">
              <a:solidFill>
                <a:srgbClr val="373737"/>
              </a:solidFill>
              <a:ea typeface="セザンヌ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75371" y="2741818"/>
            <a:ext cx="2786427" cy="27864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50787" y="2741818"/>
            <a:ext cx="2786427" cy="278642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926202" y="2741818"/>
            <a:ext cx="2786427" cy="27864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118741" y="3285189"/>
            <a:ext cx="1699686" cy="1699686"/>
          </a:xfrm>
          <a:custGeom>
            <a:avLst/>
            <a:gdLst/>
            <a:ahLst/>
            <a:cxnLst/>
            <a:rect l="l" t="t" r="r" b="b"/>
            <a:pathLst>
              <a:path w="1699686" h="1699686">
                <a:moveTo>
                  <a:pt x="0" y="0"/>
                </a:moveTo>
                <a:lnTo>
                  <a:pt x="1699686" y="0"/>
                </a:lnTo>
                <a:lnTo>
                  <a:pt x="1699686" y="1699685"/>
                </a:lnTo>
                <a:lnTo>
                  <a:pt x="0" y="1699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488054" y="3285189"/>
            <a:ext cx="1311892" cy="1880849"/>
          </a:xfrm>
          <a:custGeom>
            <a:avLst/>
            <a:gdLst/>
            <a:ahLst/>
            <a:cxnLst/>
            <a:rect l="l" t="t" r="r" b="b"/>
            <a:pathLst>
              <a:path w="1311892" h="1880849">
                <a:moveTo>
                  <a:pt x="0" y="0"/>
                </a:moveTo>
                <a:lnTo>
                  <a:pt x="1311892" y="0"/>
                </a:lnTo>
                <a:lnTo>
                  <a:pt x="1311892" y="1880849"/>
                </a:lnTo>
                <a:lnTo>
                  <a:pt x="0" y="1880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312596" y="3318592"/>
            <a:ext cx="2013639" cy="1632878"/>
          </a:xfrm>
          <a:custGeom>
            <a:avLst/>
            <a:gdLst/>
            <a:ahLst/>
            <a:cxnLst/>
            <a:rect l="l" t="t" r="r" b="b"/>
            <a:pathLst>
              <a:path w="2013639" h="1632878">
                <a:moveTo>
                  <a:pt x="0" y="0"/>
                </a:moveTo>
                <a:lnTo>
                  <a:pt x="2013639" y="0"/>
                </a:lnTo>
                <a:lnTo>
                  <a:pt x="2013639" y="1632878"/>
                </a:lnTo>
                <a:lnTo>
                  <a:pt x="0" y="1632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54125" y="704850"/>
            <a:ext cx="1339338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機能要件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74997" y="6875491"/>
            <a:ext cx="4187174" cy="1427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アプリ使用者が幹事か参加者を振り分ける画面です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4997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ログイン画面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50413" y="6875491"/>
            <a:ext cx="4187174" cy="1427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参加者がイベントを閲覧・選択・参加申請できる画面です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50413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イベント一覧画面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225829" y="6875491"/>
            <a:ext cx="4187174" cy="94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幹事が参加者の情報を登録する画面です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25829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参加者登録画面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54125" y="1112168"/>
            <a:ext cx="1102867" cy="113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42"/>
              </a:lnSpc>
            </a:pPr>
            <a:r>
              <a:rPr lang="en-US" sz="3963" u="sng" spc="198">
                <a:solidFill>
                  <a:srgbClr val="373737"/>
                </a:solidFill>
                <a:ea typeface="セザンヌ Heavy"/>
              </a:rPr>
              <a:t>画面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75371" y="2741818"/>
            <a:ext cx="2786427" cy="27864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50787" y="2741818"/>
            <a:ext cx="2786427" cy="278642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926202" y="2741818"/>
            <a:ext cx="2786427" cy="27864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047398" y="3180380"/>
            <a:ext cx="1791946" cy="774933"/>
          </a:xfrm>
          <a:custGeom>
            <a:avLst/>
            <a:gdLst/>
            <a:ahLst/>
            <a:cxnLst/>
            <a:rect l="l" t="t" r="r" b="b"/>
            <a:pathLst>
              <a:path w="2377060" h="1209329">
                <a:moveTo>
                  <a:pt x="0" y="0"/>
                </a:moveTo>
                <a:lnTo>
                  <a:pt x="2377060" y="0"/>
                </a:lnTo>
                <a:lnTo>
                  <a:pt x="2377060" y="1209329"/>
                </a:lnTo>
                <a:lnTo>
                  <a:pt x="0" y="1209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562165" y="4068442"/>
            <a:ext cx="812837" cy="1160114"/>
          </a:xfrm>
          <a:custGeom>
            <a:avLst/>
            <a:gdLst/>
            <a:ahLst/>
            <a:cxnLst/>
            <a:rect l="l" t="t" r="r" b="b"/>
            <a:pathLst>
              <a:path w="1625673" h="1960790">
                <a:moveTo>
                  <a:pt x="0" y="0"/>
                </a:moveTo>
                <a:lnTo>
                  <a:pt x="1625672" y="0"/>
                </a:lnTo>
                <a:lnTo>
                  <a:pt x="1625672" y="1960789"/>
                </a:lnTo>
                <a:lnTo>
                  <a:pt x="0" y="1960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422596" y="3356542"/>
            <a:ext cx="1793640" cy="1556979"/>
          </a:xfrm>
          <a:custGeom>
            <a:avLst/>
            <a:gdLst/>
            <a:ahLst/>
            <a:cxnLst/>
            <a:rect l="l" t="t" r="r" b="b"/>
            <a:pathLst>
              <a:path w="1793640" h="1556979">
                <a:moveTo>
                  <a:pt x="0" y="0"/>
                </a:moveTo>
                <a:lnTo>
                  <a:pt x="1793640" y="0"/>
                </a:lnTo>
                <a:lnTo>
                  <a:pt x="1793640" y="1556979"/>
                </a:lnTo>
                <a:lnTo>
                  <a:pt x="0" y="1556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54125" y="704850"/>
            <a:ext cx="1339338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機能要件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74997" y="6875491"/>
            <a:ext cx="4187174" cy="1427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幹事が</a:t>
            </a:r>
            <a:r>
              <a:rPr lang="ja-JP" altLang="en-US" sz="2800" spc="120">
                <a:solidFill>
                  <a:srgbClr val="373737"/>
                </a:solidFill>
                <a:ea typeface="セザンヌ"/>
              </a:rPr>
              <a:t>イベント</a:t>
            </a:r>
            <a:r>
              <a:rPr lang="en-US" sz="2800" spc="120">
                <a:solidFill>
                  <a:srgbClr val="373737"/>
                </a:solidFill>
                <a:ea typeface="セザンヌ"/>
              </a:rPr>
              <a:t>の情報を更新</a:t>
            </a:r>
            <a:r>
              <a:rPr lang="ja-JP" altLang="en-US" sz="2800" spc="120" dirty="0">
                <a:solidFill>
                  <a:srgbClr val="373737"/>
                </a:solidFill>
                <a:ea typeface="セザンヌ"/>
              </a:rPr>
              <a:t>・削除</a:t>
            </a: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する画面です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4997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情報更新</a:t>
            </a:r>
            <a:r>
              <a:rPr lang="ja-JP" altLang="en-US" sz="3200" spc="120" dirty="0">
                <a:solidFill>
                  <a:srgbClr val="373737"/>
                </a:solidFill>
                <a:ea typeface="セザンヌ Bold"/>
              </a:rPr>
              <a:t>・削除</a:t>
            </a: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50413" y="6875491"/>
            <a:ext cx="4187174" cy="94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幹事が</a:t>
            </a:r>
            <a:r>
              <a:rPr lang="ja-JP" altLang="en-US" sz="2800" spc="120" dirty="0">
                <a:solidFill>
                  <a:srgbClr val="373737"/>
                </a:solidFill>
                <a:ea typeface="セザンヌ"/>
              </a:rPr>
              <a:t>イベント</a:t>
            </a: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の情報を</a:t>
            </a:r>
            <a:r>
              <a:rPr lang="ja-JP" altLang="en-US" sz="2800" spc="120" dirty="0">
                <a:solidFill>
                  <a:srgbClr val="373737"/>
                </a:solidFill>
                <a:ea typeface="セザンヌ"/>
              </a:rPr>
              <a:t>登録</a:t>
            </a: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する画面です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50413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ja-JP" altLang="en-US" sz="3200" spc="120" dirty="0">
                <a:solidFill>
                  <a:srgbClr val="373737"/>
                </a:solidFill>
                <a:ea typeface="セザンヌ Bold"/>
              </a:rPr>
              <a:t>イベント登録画面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225829" y="6875491"/>
            <a:ext cx="4187174" cy="94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幹事が参加者の情報を閲覧する画面です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25829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参加者一覧画面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54125" y="1112168"/>
            <a:ext cx="1102867" cy="113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42"/>
              </a:lnSpc>
            </a:pPr>
            <a:r>
              <a:rPr lang="en-US" sz="3963" u="sng" spc="198">
                <a:solidFill>
                  <a:srgbClr val="373737"/>
                </a:solidFill>
                <a:ea typeface="セザンヌ Heavy"/>
              </a:rPr>
              <a:t>画面</a:t>
            </a:r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BD79B39F-3DAE-4699-7895-82728B06DEB1}"/>
              </a:ext>
            </a:extLst>
          </p:cNvPr>
          <p:cNvSpPr/>
          <p:nvPr/>
        </p:nvSpPr>
        <p:spPr>
          <a:xfrm>
            <a:off x="8488054" y="3180380"/>
            <a:ext cx="1311892" cy="1880849"/>
          </a:xfrm>
          <a:custGeom>
            <a:avLst/>
            <a:gdLst/>
            <a:ahLst/>
            <a:cxnLst/>
            <a:rect l="l" t="t" r="r" b="b"/>
            <a:pathLst>
              <a:path w="1311892" h="1880849">
                <a:moveTo>
                  <a:pt x="0" y="0"/>
                </a:moveTo>
                <a:lnTo>
                  <a:pt x="1311892" y="0"/>
                </a:lnTo>
                <a:lnTo>
                  <a:pt x="1311892" y="1880849"/>
                </a:lnTo>
                <a:lnTo>
                  <a:pt x="0" y="18808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54125" y="704850"/>
            <a:ext cx="662639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権限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0" y="3314700"/>
            <a:ext cx="18287999" cy="49978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407209" y="2902716"/>
            <a:ext cx="923925" cy="92392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373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4533368"/>
            <a:ext cx="3680944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 spc="150" dirty="0" err="1">
                <a:solidFill>
                  <a:srgbClr val="373737"/>
                </a:solidFill>
                <a:ea typeface="セザンヌ Bold"/>
              </a:rPr>
              <a:t>登録、更新、削除処理は幹事のみ可能とします</a:t>
            </a:r>
            <a:r>
              <a:rPr lang="en-US" sz="3000" spc="150" dirty="0">
                <a:solidFill>
                  <a:srgbClr val="373737"/>
                </a:solidFill>
                <a:ea typeface="セザンヌ Bold"/>
              </a:rPr>
              <a:t>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31430" y="2964638"/>
            <a:ext cx="675485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FFFFF"/>
                </a:solidFill>
                <a:latin typeface="Futura Ultra-Bold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682038" y="2902716"/>
            <a:ext cx="923925" cy="92392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373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303528" y="4533368"/>
            <a:ext cx="3680944" cy="130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ja-JP" altLang="en-US" sz="3000" spc="150">
                <a:solidFill>
                  <a:srgbClr val="373737"/>
                </a:solidFill>
                <a:ea typeface="セザンヌ Bold"/>
              </a:rPr>
              <a:t>イベントに参加することは誰でもできる</a:t>
            </a:r>
            <a:endParaRPr lang="en-US" sz="3000" spc="15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806258" y="2964638"/>
            <a:ext cx="675485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FFFFF"/>
                </a:solidFill>
                <a:latin typeface="Futura Ultra-Bold"/>
              </a:rPr>
              <a:t>02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157161" y="2902716"/>
            <a:ext cx="923925" cy="92392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373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778651" y="4533368"/>
            <a:ext cx="3680944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 spc="150">
                <a:solidFill>
                  <a:srgbClr val="373737"/>
                </a:solidFill>
                <a:ea typeface="セザンヌ Bold"/>
              </a:rPr>
              <a:t>参加者は登録、更新、削除処理は不可とします。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81381" y="2943673"/>
            <a:ext cx="675485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FFFFF"/>
                </a:solidFill>
                <a:latin typeface="Futura Ultra-Bold"/>
              </a:rPr>
              <a:t>03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4066" y="402991"/>
            <a:ext cx="17459868" cy="9481018"/>
            <a:chOff x="0" y="0"/>
            <a:chExt cx="4508204" cy="24480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8204" cy="2448035"/>
            </a:xfrm>
            <a:custGeom>
              <a:avLst/>
              <a:gdLst/>
              <a:ahLst/>
              <a:cxnLst/>
              <a:rect l="l" t="t" r="r" b="b"/>
              <a:pathLst>
                <a:path w="4508204" h="2448035">
                  <a:moveTo>
                    <a:pt x="0" y="0"/>
                  </a:moveTo>
                  <a:lnTo>
                    <a:pt x="4508204" y="0"/>
                  </a:lnTo>
                  <a:lnTo>
                    <a:pt x="4508204" y="2448035"/>
                  </a:lnTo>
                  <a:lnTo>
                    <a:pt x="0" y="2448035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23850"/>
              <a:ext cx="4508204" cy="2771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621436" y="2981095"/>
            <a:ext cx="2633063" cy="2633063"/>
          </a:xfrm>
          <a:custGeom>
            <a:avLst/>
            <a:gdLst/>
            <a:ahLst/>
            <a:cxnLst/>
            <a:rect l="l" t="t" r="r" b="b"/>
            <a:pathLst>
              <a:path w="2633063" h="2633063">
                <a:moveTo>
                  <a:pt x="0" y="0"/>
                </a:moveTo>
                <a:lnTo>
                  <a:pt x="2633063" y="0"/>
                </a:lnTo>
                <a:lnTo>
                  <a:pt x="2633063" y="2633063"/>
                </a:lnTo>
                <a:lnTo>
                  <a:pt x="0" y="2633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54125" y="704850"/>
            <a:ext cx="777600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帳簿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96310" y="6705218"/>
            <a:ext cx="4083315" cy="119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参加者一覧画面</a:t>
            </a:r>
            <a:endParaRPr lang="en-US" sz="4200" spc="21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870886" y="2981095"/>
            <a:ext cx="2633063" cy="2633063"/>
          </a:xfrm>
          <a:custGeom>
            <a:avLst/>
            <a:gdLst/>
            <a:ahLst/>
            <a:cxnLst/>
            <a:rect l="l" t="t" r="r" b="b"/>
            <a:pathLst>
              <a:path w="2633063" h="2633063">
                <a:moveTo>
                  <a:pt x="0" y="0"/>
                </a:moveTo>
                <a:lnTo>
                  <a:pt x="2633063" y="0"/>
                </a:lnTo>
                <a:lnTo>
                  <a:pt x="2633063" y="2633063"/>
                </a:lnTo>
                <a:lnTo>
                  <a:pt x="0" y="2633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924083" y="6705218"/>
            <a:ext cx="4526669" cy="119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200" spc="210">
                <a:solidFill>
                  <a:srgbClr val="373737"/>
                </a:solidFill>
                <a:ea typeface="セザンヌ Bold"/>
              </a:rPr>
              <a:t>イベント一覧画面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3474" y="3393281"/>
            <a:ext cx="17461053" cy="1796588"/>
          </a:xfrm>
          <a:custGeom>
            <a:avLst/>
            <a:gdLst/>
            <a:ahLst/>
            <a:cxnLst/>
            <a:rect l="l" t="t" r="r" b="b"/>
            <a:pathLst>
              <a:path w="17461053" h="1796588">
                <a:moveTo>
                  <a:pt x="0" y="0"/>
                </a:moveTo>
                <a:lnTo>
                  <a:pt x="17461052" y="0"/>
                </a:lnTo>
                <a:lnTo>
                  <a:pt x="17461052" y="1796587"/>
                </a:lnTo>
                <a:lnTo>
                  <a:pt x="0" y="1796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125" y="704850"/>
            <a:ext cx="1339338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機能要件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3238" y="5822675"/>
            <a:ext cx="2847139" cy="187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2724" spc="136" dirty="0" err="1">
                <a:solidFill>
                  <a:srgbClr val="373737"/>
                </a:solidFill>
                <a:ea typeface="セザンヌ Bold"/>
              </a:rPr>
              <a:t>幹事がイベントをイベント一覧登録する</a:t>
            </a:r>
            <a:endParaRPr lang="en-US" sz="2724" spc="136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54125" y="1112168"/>
            <a:ext cx="3412976" cy="113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42"/>
              </a:lnSpc>
            </a:pPr>
            <a:r>
              <a:rPr lang="en-US" sz="3963" u="sng" spc="198">
                <a:solidFill>
                  <a:srgbClr val="373737"/>
                </a:solidFill>
                <a:ea typeface="セザンヌ Heavy"/>
              </a:rPr>
              <a:t>データフロー</a:t>
            </a:r>
          </a:p>
        </p:txBody>
      </p:sp>
      <p:sp>
        <p:nvSpPr>
          <p:cNvPr id="6" name="AutoShape 6"/>
          <p:cNvSpPr/>
          <p:nvPr/>
        </p:nvSpPr>
        <p:spPr>
          <a:xfrm>
            <a:off x="3893752" y="5904388"/>
            <a:ext cx="0" cy="2052989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4238129" y="5822675"/>
            <a:ext cx="2847139" cy="1326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2724" spc="136">
                <a:solidFill>
                  <a:srgbClr val="373737"/>
                </a:solidFill>
                <a:ea typeface="セザンヌ Bold"/>
              </a:rPr>
              <a:t>幹事が参加者を登録する</a:t>
            </a:r>
          </a:p>
        </p:txBody>
      </p:sp>
      <p:sp>
        <p:nvSpPr>
          <p:cNvPr id="8" name="AutoShape 8"/>
          <p:cNvSpPr/>
          <p:nvPr/>
        </p:nvSpPr>
        <p:spPr>
          <a:xfrm>
            <a:off x="7429645" y="5904388"/>
            <a:ext cx="0" cy="2052989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825532" y="5904388"/>
            <a:ext cx="0" cy="2052989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4221418" y="5904388"/>
            <a:ext cx="0" cy="2052989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7704019" y="5822675"/>
            <a:ext cx="2847139" cy="1326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2724" spc="136" dirty="0" err="1">
                <a:solidFill>
                  <a:srgbClr val="373737"/>
                </a:solidFill>
                <a:ea typeface="セザンヌ Bold"/>
              </a:rPr>
              <a:t>参加者が</a:t>
            </a:r>
            <a:endParaRPr lang="en-US" sz="2724" spc="136" dirty="0">
              <a:solidFill>
                <a:srgbClr val="373737"/>
              </a:solidFill>
              <a:ea typeface="セザンヌ Bold"/>
            </a:endParaRPr>
          </a:p>
          <a:p>
            <a:pPr algn="ctr">
              <a:lnSpc>
                <a:spcPts val="4359"/>
              </a:lnSpc>
            </a:pPr>
            <a:r>
              <a:rPr lang="en-US" sz="2724" spc="136" dirty="0" err="1">
                <a:solidFill>
                  <a:srgbClr val="373737"/>
                </a:solidFill>
                <a:ea typeface="セザンヌ Bold"/>
              </a:rPr>
              <a:t>ログインする</a:t>
            </a:r>
            <a:endParaRPr lang="en-US" sz="2724" spc="136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69909" y="5879825"/>
            <a:ext cx="2708610" cy="250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289" spc="114" dirty="0" err="1">
                <a:solidFill>
                  <a:srgbClr val="373737"/>
                </a:solidFill>
                <a:ea typeface="セザンヌ Bold"/>
              </a:rPr>
              <a:t>参加者が</a:t>
            </a:r>
            <a:endParaRPr lang="en-US" sz="2289" spc="114" dirty="0">
              <a:solidFill>
                <a:srgbClr val="373737"/>
              </a:solidFill>
              <a:ea typeface="セザンヌ Bold"/>
            </a:endParaRPr>
          </a:p>
          <a:p>
            <a:pPr algn="ctr">
              <a:lnSpc>
                <a:spcPts val="3663"/>
              </a:lnSpc>
            </a:pPr>
            <a:r>
              <a:rPr lang="en-US" sz="2289" spc="114" dirty="0" err="1">
                <a:solidFill>
                  <a:srgbClr val="373737"/>
                </a:solidFill>
                <a:ea typeface="セザンヌ Bold"/>
              </a:rPr>
              <a:t>イベント一覧から参加するイベントを選択する</a:t>
            </a:r>
            <a:endParaRPr lang="en-US" sz="2289" spc="114" dirty="0">
              <a:solidFill>
                <a:srgbClr val="373737"/>
              </a:solidFill>
              <a:ea typeface="セザンヌ Bold"/>
            </a:endParaRPr>
          </a:p>
          <a:p>
            <a:pPr algn="ctr">
              <a:lnSpc>
                <a:spcPts val="3663"/>
              </a:lnSpc>
            </a:pPr>
            <a:endParaRPr lang="en-US" sz="2289" spc="114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564318" y="5870300"/>
            <a:ext cx="2694982" cy="208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7"/>
              </a:lnSpc>
            </a:pPr>
            <a:r>
              <a:rPr lang="en-US" sz="2336" spc="116" dirty="0" err="1">
                <a:solidFill>
                  <a:srgbClr val="373737"/>
                </a:solidFill>
                <a:ea typeface="セザンヌ Bold"/>
              </a:rPr>
              <a:t>幹事が</a:t>
            </a:r>
            <a:endParaRPr lang="en-US" sz="2336" spc="116" dirty="0">
              <a:solidFill>
                <a:srgbClr val="373737"/>
              </a:solidFill>
              <a:ea typeface="セザンヌ Bold"/>
            </a:endParaRPr>
          </a:p>
          <a:p>
            <a:pPr algn="ctr">
              <a:lnSpc>
                <a:spcPts val="3737"/>
              </a:lnSpc>
            </a:pPr>
            <a:r>
              <a:rPr lang="en-US" sz="2336" spc="116" dirty="0" err="1">
                <a:solidFill>
                  <a:srgbClr val="373737"/>
                </a:solidFill>
                <a:ea typeface="セザンヌ Bold"/>
              </a:rPr>
              <a:t>各イベントの</a:t>
            </a:r>
            <a:endParaRPr lang="en-US" sz="2336" spc="116" dirty="0">
              <a:solidFill>
                <a:srgbClr val="373737"/>
              </a:solidFill>
              <a:ea typeface="セザンヌ Bold"/>
            </a:endParaRPr>
          </a:p>
          <a:p>
            <a:pPr algn="ctr">
              <a:lnSpc>
                <a:spcPts val="3737"/>
              </a:lnSpc>
            </a:pPr>
            <a:r>
              <a:rPr lang="en-US" sz="2336" spc="116" dirty="0" err="1">
                <a:solidFill>
                  <a:srgbClr val="373737"/>
                </a:solidFill>
                <a:ea typeface="セザンヌ Bold"/>
              </a:rPr>
              <a:t>参加者詳細・集計を行う</a:t>
            </a:r>
            <a:endParaRPr lang="en-US" sz="2336" spc="116" dirty="0">
              <a:solidFill>
                <a:srgbClr val="373737"/>
              </a:solidFill>
              <a:ea typeface="セザンヌ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819155"/>
            <a:ext cx="1350153" cy="135015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43669" y="2934124"/>
            <a:ext cx="1120215" cy="1120215"/>
          </a:xfrm>
          <a:custGeom>
            <a:avLst/>
            <a:gdLst/>
            <a:ahLst/>
            <a:cxnLst/>
            <a:rect l="l" t="t" r="r" b="b"/>
            <a:pathLst>
              <a:path w="1120215" h="1120215">
                <a:moveTo>
                  <a:pt x="0" y="0"/>
                </a:moveTo>
                <a:lnTo>
                  <a:pt x="1120215" y="0"/>
                </a:lnTo>
                <a:lnTo>
                  <a:pt x="1120215" y="1120215"/>
                </a:lnTo>
                <a:lnTo>
                  <a:pt x="0" y="1120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5400000">
            <a:off x="4561585" y="733248"/>
            <a:ext cx="5302054" cy="9473869"/>
            <a:chOff x="0" y="0"/>
            <a:chExt cx="3250647" cy="58083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50647" cy="5808353"/>
            </a:xfrm>
            <a:custGeom>
              <a:avLst/>
              <a:gdLst/>
              <a:ahLst/>
              <a:cxnLst/>
              <a:rect l="l" t="t" r="r" b="b"/>
              <a:pathLst>
                <a:path w="3250647" h="5808353">
                  <a:moveTo>
                    <a:pt x="3250647" y="0"/>
                  </a:moveTo>
                  <a:lnTo>
                    <a:pt x="0" y="0"/>
                  </a:lnTo>
                  <a:lnTo>
                    <a:pt x="0" y="5620393"/>
                  </a:lnTo>
                  <a:lnTo>
                    <a:pt x="157480" y="5620393"/>
                  </a:lnTo>
                  <a:lnTo>
                    <a:pt x="157480" y="5808353"/>
                  </a:lnTo>
                  <a:lnTo>
                    <a:pt x="463550" y="5620393"/>
                  </a:lnTo>
                  <a:lnTo>
                    <a:pt x="3250647" y="5620393"/>
                  </a:lnTo>
                  <a:lnTo>
                    <a:pt x="3250647" y="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23850"/>
              <a:ext cx="3250647" cy="5941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76600" y="3470338"/>
            <a:ext cx="8328875" cy="4207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3"/>
              </a:lnSpc>
            </a:pPr>
            <a:r>
              <a:rPr lang="en-US" sz="3227" spc="161" dirty="0">
                <a:solidFill>
                  <a:srgbClr val="373737"/>
                </a:solidFill>
                <a:ea typeface="セザンヌ Bold"/>
              </a:rPr>
              <a:t>過去の参加者集計方法で目的とされていた「各学年の参加者情報を把握する」は</a:t>
            </a:r>
          </a:p>
          <a:p>
            <a:pPr>
              <a:lnSpc>
                <a:spcPts val="5163"/>
              </a:lnSpc>
            </a:pPr>
            <a:r>
              <a:rPr lang="en-US" sz="3227" spc="161" dirty="0">
                <a:solidFill>
                  <a:srgbClr val="373737"/>
                </a:solidFill>
                <a:ea typeface="セザンヌ Bold"/>
              </a:rPr>
              <a:t>このシステムでも維持されます。</a:t>
            </a:r>
          </a:p>
          <a:p>
            <a:pPr>
              <a:lnSpc>
                <a:spcPts val="5163"/>
              </a:lnSpc>
            </a:pPr>
            <a:r>
              <a:rPr lang="en-US" sz="3227" spc="161" dirty="0">
                <a:solidFill>
                  <a:srgbClr val="373737"/>
                </a:solidFill>
                <a:ea typeface="セザンヌ Bold"/>
              </a:rPr>
              <a:t>各参加者の特殊情報が増えたときに</a:t>
            </a:r>
          </a:p>
          <a:p>
            <a:pPr>
              <a:lnSpc>
                <a:spcPts val="5163"/>
              </a:lnSpc>
            </a:pPr>
            <a:r>
              <a:rPr lang="en-US" sz="3227" spc="161" dirty="0">
                <a:solidFill>
                  <a:srgbClr val="373737"/>
                </a:solidFill>
                <a:ea typeface="セザンヌ Bold"/>
              </a:rPr>
              <a:t>対応することが必要です。</a:t>
            </a:r>
          </a:p>
          <a:p>
            <a:pPr>
              <a:lnSpc>
                <a:spcPts val="5163"/>
              </a:lnSpc>
            </a:pPr>
            <a:endParaRPr lang="en-US" sz="3227" spc="161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2804300" y="3412782"/>
            <a:ext cx="4455000" cy="4114800"/>
          </a:xfrm>
          <a:custGeom>
            <a:avLst/>
            <a:gdLst/>
            <a:ahLst/>
            <a:cxnLst/>
            <a:rect l="l" t="t" r="r" b="b"/>
            <a:pathLst>
              <a:path w="4455000" h="4114800">
                <a:moveTo>
                  <a:pt x="0" y="0"/>
                </a:moveTo>
                <a:lnTo>
                  <a:pt x="4455000" y="0"/>
                </a:lnTo>
                <a:lnTo>
                  <a:pt x="445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58297" y="533400"/>
            <a:ext cx="2671891" cy="105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0"/>
              </a:lnSpc>
            </a:pPr>
            <a:r>
              <a:rPr lang="en-US" sz="3693" u="sng" spc="184">
                <a:solidFill>
                  <a:srgbClr val="373737"/>
                </a:solidFill>
                <a:ea typeface="セザンヌ Heavy"/>
              </a:rPr>
              <a:t>非機能要件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63289" y="3927734"/>
            <a:ext cx="5961421" cy="165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0"/>
              </a:lnSpc>
            </a:pPr>
            <a:r>
              <a:rPr lang="en-US" sz="5756" spc="287">
                <a:solidFill>
                  <a:srgbClr val="FFFFFF"/>
                </a:solidFill>
                <a:ea typeface="セザンヌ Bold"/>
              </a:rPr>
              <a:t>以上になります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9303">
            <a:off x="-6749422" y="-5570192"/>
            <a:ext cx="12077495" cy="9837669"/>
          </a:xfrm>
          <a:custGeom>
            <a:avLst/>
            <a:gdLst/>
            <a:ahLst/>
            <a:cxnLst/>
            <a:rect l="l" t="t" r="r" b="b"/>
            <a:pathLst>
              <a:path w="12077495" h="9837669">
                <a:moveTo>
                  <a:pt x="0" y="0"/>
                </a:moveTo>
                <a:lnTo>
                  <a:pt x="12077495" y="0"/>
                </a:lnTo>
                <a:lnTo>
                  <a:pt x="12077495" y="9837669"/>
                </a:lnTo>
                <a:lnTo>
                  <a:pt x="0" y="9837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474237" y="3520300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387362" y="3520300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3474237" y="4517944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3885725" y="5153025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3474237" y="6513231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554125" y="704850"/>
            <a:ext cx="10603109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目次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67072" y="2628900"/>
            <a:ext cx="1747928" cy="1123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5000" spc="250" dirty="0" err="1">
                <a:solidFill>
                  <a:srgbClr val="373737"/>
                </a:solidFill>
                <a:ea typeface="セザンヌ Bold"/>
              </a:rPr>
              <a:t>目的</a:t>
            </a:r>
            <a:endParaRPr lang="en-US" sz="5000" spc="25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40400" y="3162300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40400" y="41586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34087" y="48444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  <a:ea typeface="Futura Ultra-Bold"/>
              </a:rPr>
              <a:t>02－1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40400" y="6134100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85725" y="3638603"/>
            <a:ext cx="1448275" cy="1123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5000" spc="250" dirty="0" err="1">
                <a:solidFill>
                  <a:srgbClr val="373737"/>
                </a:solidFill>
                <a:ea typeface="セザンヌ Bold"/>
              </a:rPr>
              <a:t>概要</a:t>
            </a:r>
            <a:endParaRPr lang="en-US" sz="5000" spc="25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212675" y="47332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システム方式・構成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09137" y="5721350"/>
            <a:ext cx="4762500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5000" spc="250" dirty="0" err="1">
                <a:solidFill>
                  <a:srgbClr val="373737"/>
                </a:solidFill>
                <a:ea typeface="セザンヌ Bold"/>
              </a:rPr>
              <a:t>業務要件</a:t>
            </a:r>
            <a:endParaRPr lang="en-US" sz="5000" spc="25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789325" y="2673350"/>
            <a:ext cx="4762500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5000" spc="250" dirty="0" err="1">
                <a:solidFill>
                  <a:srgbClr val="373737"/>
                </a:solidFill>
                <a:ea typeface="セザンヌ Bold"/>
              </a:rPr>
              <a:t>機能要件</a:t>
            </a:r>
            <a:endParaRPr lang="en-US" sz="5000" spc="25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144000" y="3162300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04</a:t>
            </a:r>
          </a:p>
        </p:txBody>
      </p:sp>
      <p:sp>
        <p:nvSpPr>
          <p:cNvPr id="19" name="Freeform 19"/>
          <p:cNvSpPr/>
          <p:nvPr/>
        </p:nvSpPr>
        <p:spPr>
          <a:xfrm rot="-1874295">
            <a:off x="12589163" y="5368166"/>
            <a:ext cx="12077495" cy="9837669"/>
          </a:xfrm>
          <a:custGeom>
            <a:avLst/>
            <a:gdLst/>
            <a:ahLst/>
            <a:cxnLst/>
            <a:rect l="l" t="t" r="r" b="b"/>
            <a:pathLst>
              <a:path w="12077495" h="9837669">
                <a:moveTo>
                  <a:pt x="0" y="0"/>
                </a:moveTo>
                <a:lnTo>
                  <a:pt x="12077495" y="0"/>
                </a:lnTo>
                <a:lnTo>
                  <a:pt x="12077495" y="9837668"/>
                </a:lnTo>
                <a:lnTo>
                  <a:pt x="0" y="9837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734087" y="5372100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  <a:ea typeface="Futura Ultra-Bold"/>
              </a:rPr>
              <a:t>02－2</a:t>
            </a:r>
          </a:p>
        </p:txBody>
      </p:sp>
      <p:sp>
        <p:nvSpPr>
          <p:cNvPr id="21" name="AutoShape 21"/>
          <p:cNvSpPr/>
          <p:nvPr/>
        </p:nvSpPr>
        <p:spPr>
          <a:xfrm>
            <a:off x="3914300" y="5732757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4269825" y="53428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用語定義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734087" y="67494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  <a:ea typeface="Futura Ultra-Bold"/>
              </a:rPr>
              <a:t>03ー1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269825" y="67144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現状のフロ</a:t>
            </a:r>
            <a:r>
              <a:rPr lang="en-US" sz="2400" spc="120" dirty="0">
                <a:solidFill>
                  <a:srgbClr val="373737"/>
                </a:solidFill>
                <a:ea typeface="セザンヌ Bold"/>
              </a:rPr>
              <a:t>ー</a:t>
            </a:r>
          </a:p>
        </p:txBody>
      </p:sp>
      <p:sp>
        <p:nvSpPr>
          <p:cNvPr id="25" name="AutoShape 25"/>
          <p:cNvSpPr/>
          <p:nvPr/>
        </p:nvSpPr>
        <p:spPr>
          <a:xfrm>
            <a:off x="3914300" y="7103781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2734087" y="73590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  <a:ea typeface="Futura Ultra-Bold"/>
              </a:rPr>
              <a:t>03ー2</a:t>
            </a:r>
          </a:p>
        </p:txBody>
      </p:sp>
      <p:sp>
        <p:nvSpPr>
          <p:cNvPr id="27" name="AutoShape 27"/>
          <p:cNvSpPr/>
          <p:nvPr/>
        </p:nvSpPr>
        <p:spPr>
          <a:xfrm>
            <a:off x="3914300" y="7734300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2734087" y="78924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  <a:ea typeface="Futura Ultra-Bold"/>
              </a:rPr>
              <a:t>03ー3</a:t>
            </a:r>
          </a:p>
        </p:txBody>
      </p:sp>
      <p:sp>
        <p:nvSpPr>
          <p:cNvPr id="29" name="AutoShape 29"/>
          <p:cNvSpPr/>
          <p:nvPr/>
        </p:nvSpPr>
        <p:spPr>
          <a:xfrm>
            <a:off x="3885725" y="8225826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4269825" y="73240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構築後のフロ</a:t>
            </a:r>
            <a:r>
              <a:rPr lang="en-US" sz="2400" spc="120" dirty="0">
                <a:solidFill>
                  <a:srgbClr val="373737"/>
                </a:solidFill>
                <a:ea typeface="セザンヌ Bold"/>
              </a:rPr>
              <a:t>ー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269825" y="78574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利用者一覧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689550" y="38538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04-1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25289" y="38188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画面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34" name="AutoShape 34"/>
          <p:cNvSpPr/>
          <p:nvPr/>
        </p:nvSpPr>
        <p:spPr>
          <a:xfrm>
            <a:off x="10869764" y="4201137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9689550" y="44634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>
                <a:solidFill>
                  <a:srgbClr val="CDCDCD"/>
                </a:solidFill>
                <a:latin typeface="Futura Ultra-Bold"/>
              </a:rPr>
              <a:t>04-2</a:t>
            </a:r>
          </a:p>
        </p:txBody>
      </p:sp>
      <p:sp>
        <p:nvSpPr>
          <p:cNvPr id="36" name="AutoShape 36"/>
          <p:cNvSpPr/>
          <p:nvPr/>
        </p:nvSpPr>
        <p:spPr>
          <a:xfrm>
            <a:off x="10869764" y="4825401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TextBox 37"/>
          <p:cNvSpPr txBox="1"/>
          <p:nvPr/>
        </p:nvSpPr>
        <p:spPr>
          <a:xfrm>
            <a:off x="9689550" y="4991100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04-3</a:t>
            </a:r>
          </a:p>
        </p:txBody>
      </p:sp>
      <p:sp>
        <p:nvSpPr>
          <p:cNvPr id="38" name="AutoShape 38"/>
          <p:cNvSpPr/>
          <p:nvPr/>
        </p:nvSpPr>
        <p:spPr>
          <a:xfrm>
            <a:off x="10841189" y="5323182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TextBox 39"/>
          <p:cNvSpPr txBox="1"/>
          <p:nvPr/>
        </p:nvSpPr>
        <p:spPr>
          <a:xfrm>
            <a:off x="11225289" y="44284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権限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1225289" y="48856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帳簿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660975" y="55302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>
                <a:solidFill>
                  <a:srgbClr val="CDCDCD"/>
                </a:solidFill>
                <a:latin typeface="Futura Ultra-Bold"/>
              </a:rPr>
              <a:t>04-4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196714" y="54952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情報・データ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10841189" y="5901870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TextBox 44"/>
          <p:cNvSpPr txBox="1"/>
          <p:nvPr/>
        </p:nvSpPr>
        <p:spPr>
          <a:xfrm>
            <a:off x="9660975" y="61398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04-5</a:t>
            </a:r>
          </a:p>
        </p:txBody>
      </p:sp>
      <p:sp>
        <p:nvSpPr>
          <p:cNvPr id="45" name="AutoShape 45"/>
          <p:cNvSpPr/>
          <p:nvPr/>
        </p:nvSpPr>
        <p:spPr>
          <a:xfrm>
            <a:off x="10841189" y="6526133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TextBox 46"/>
          <p:cNvSpPr txBox="1"/>
          <p:nvPr/>
        </p:nvSpPr>
        <p:spPr>
          <a:xfrm>
            <a:off x="11196714" y="61810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データフロ</a:t>
            </a:r>
            <a:r>
              <a:rPr lang="en-US" sz="2400" spc="120" dirty="0">
                <a:solidFill>
                  <a:srgbClr val="373737"/>
                </a:solidFill>
                <a:ea typeface="セザンヌ Bold"/>
              </a:rPr>
              <a:t>ー</a:t>
            </a:r>
          </a:p>
        </p:txBody>
      </p:sp>
      <p:sp>
        <p:nvSpPr>
          <p:cNvPr id="47" name="AutoShape 47"/>
          <p:cNvSpPr/>
          <p:nvPr/>
        </p:nvSpPr>
        <p:spPr>
          <a:xfrm>
            <a:off x="10466187" y="7496298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TextBox 48"/>
          <p:cNvSpPr txBox="1"/>
          <p:nvPr/>
        </p:nvSpPr>
        <p:spPr>
          <a:xfrm>
            <a:off x="10868151" y="6788150"/>
            <a:ext cx="4762500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5000" spc="250" dirty="0" err="1">
                <a:solidFill>
                  <a:srgbClr val="373737"/>
                </a:solidFill>
                <a:ea typeface="セザンヌ Bold"/>
              </a:rPr>
              <a:t>非機能要件</a:t>
            </a:r>
            <a:endParaRPr lang="en-US" sz="5000" spc="25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222825" y="7100058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>
                <a:solidFill>
                  <a:srgbClr val="CDCDCD"/>
                </a:solidFill>
                <a:latin typeface="Futura Ultra-Bold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54125" y="704850"/>
            <a:ext cx="10603109" cy="6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目的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191508" y="0"/>
            <a:ext cx="7096492" cy="10287000"/>
            <a:chOff x="0" y="0"/>
            <a:chExt cx="1157086" cy="16773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57086" cy="1677300"/>
            </a:xfrm>
            <a:custGeom>
              <a:avLst/>
              <a:gdLst/>
              <a:ahLst/>
              <a:cxnLst/>
              <a:rect l="l" t="t" r="r" b="b"/>
              <a:pathLst>
                <a:path w="1157086" h="1677300">
                  <a:moveTo>
                    <a:pt x="0" y="0"/>
                  </a:moveTo>
                  <a:lnTo>
                    <a:pt x="1157086" y="0"/>
                  </a:lnTo>
                  <a:lnTo>
                    <a:pt x="1157086" y="1677300"/>
                  </a:lnTo>
                  <a:lnTo>
                    <a:pt x="0" y="1677300"/>
                  </a:lnTo>
                  <a:close/>
                </a:path>
              </a:pathLst>
            </a:custGeom>
            <a:blipFill>
              <a:blip r:embed="rId2"/>
              <a:stretch>
                <a:fillRect t="-1771" b="-177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550250" y="2857500"/>
            <a:ext cx="8595223" cy="5434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本ドキュメントは</a:t>
            </a:r>
            <a:endParaRPr lang="en-US" sz="4200" spc="210" dirty="0">
              <a:solidFill>
                <a:srgbClr val="373737"/>
              </a:solidFill>
              <a:ea typeface="セザンヌ Bold"/>
            </a:endParaRPr>
          </a:p>
          <a:p>
            <a:pPr>
              <a:lnSpc>
                <a:spcPts val="6720"/>
              </a:lnSpc>
            </a:pP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イベントにおいて参加者管理が</a:t>
            </a:r>
            <a:endParaRPr lang="en-US" sz="4200" spc="210" dirty="0">
              <a:solidFill>
                <a:srgbClr val="373737"/>
              </a:solidFill>
              <a:ea typeface="セザンヌ Bold"/>
            </a:endParaRPr>
          </a:p>
          <a:p>
            <a:pPr>
              <a:lnSpc>
                <a:spcPts val="6720"/>
              </a:lnSpc>
            </a:pP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より</a:t>
            </a:r>
            <a:r>
              <a:rPr lang="en-US" sz="4200" spc="210" dirty="0" err="1">
                <a:solidFill>
                  <a:srgbClr val="FF3131"/>
                </a:solidFill>
                <a:ea typeface="セザンヌ Bold"/>
              </a:rPr>
              <a:t>視覚的</a:t>
            </a: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に</a:t>
            </a:r>
            <a:r>
              <a:rPr lang="en-US" sz="4200" spc="210" dirty="0" err="1">
                <a:solidFill>
                  <a:srgbClr val="FF3131"/>
                </a:solidFill>
                <a:ea typeface="セザンヌ Bold"/>
              </a:rPr>
              <a:t>容易</a:t>
            </a:r>
            <a:r>
              <a:rPr lang="en-US" sz="4200" spc="210" dirty="0" err="1">
                <a:solidFill>
                  <a:srgbClr val="373737"/>
                </a:solidFill>
                <a:latin typeface="セザンヌ Bold"/>
                <a:ea typeface="セザンヌ Bold"/>
              </a:rPr>
              <a:t>に可能にするWEBアプリ開発に関する</a:t>
            </a:r>
            <a:endParaRPr lang="en-US" sz="4200" spc="210" dirty="0">
              <a:solidFill>
                <a:srgbClr val="373737"/>
              </a:solidFill>
              <a:latin typeface="セザンヌ Bold"/>
              <a:ea typeface="セザンヌ Bold"/>
            </a:endParaRPr>
          </a:p>
          <a:p>
            <a:pPr>
              <a:lnSpc>
                <a:spcPts val="6720"/>
              </a:lnSpc>
            </a:pP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定義書になります</a:t>
            </a:r>
            <a:r>
              <a:rPr lang="en-US" sz="4200" spc="210" dirty="0">
                <a:solidFill>
                  <a:srgbClr val="373737"/>
                </a:solidFill>
                <a:ea typeface="セザンヌ Bold"/>
              </a:rPr>
              <a:t>。</a:t>
            </a:r>
          </a:p>
          <a:p>
            <a:pPr>
              <a:lnSpc>
                <a:spcPts val="6720"/>
              </a:lnSpc>
            </a:pPr>
            <a:endParaRPr lang="en-US" sz="4200" spc="210" dirty="0">
              <a:solidFill>
                <a:srgbClr val="373737"/>
              </a:solidFill>
              <a:ea typeface="セザンヌ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01610" y="1821123"/>
            <a:ext cx="7474317" cy="4634076"/>
          </a:xfrm>
          <a:custGeom>
            <a:avLst/>
            <a:gdLst/>
            <a:ahLst/>
            <a:cxnLst/>
            <a:rect l="l" t="t" r="r" b="b"/>
            <a:pathLst>
              <a:path w="7474317" h="4634076">
                <a:moveTo>
                  <a:pt x="0" y="0"/>
                </a:moveTo>
                <a:lnTo>
                  <a:pt x="7474317" y="0"/>
                </a:lnTo>
                <a:lnTo>
                  <a:pt x="7474317" y="4634077"/>
                </a:lnTo>
                <a:lnTo>
                  <a:pt x="0" y="4634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220019"/>
            <a:ext cx="10929566" cy="631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現行のイベント参加集計に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かかる</a:t>
            </a:r>
            <a:r>
              <a:rPr lang="en-US" sz="3033" spc="151">
                <a:solidFill>
                  <a:srgbClr val="FF3131"/>
                </a:solidFill>
                <a:ea typeface="セザンヌ"/>
              </a:rPr>
              <a:t>時間</a:t>
            </a:r>
            <a:r>
              <a:rPr lang="en-US" sz="3033" spc="151">
                <a:solidFill>
                  <a:srgbClr val="373737"/>
                </a:solidFill>
                <a:ea typeface="セザンヌ"/>
              </a:rPr>
              <a:t>と</a:t>
            </a:r>
            <a:r>
              <a:rPr lang="en-US" sz="3033" spc="151">
                <a:solidFill>
                  <a:srgbClr val="FF3131"/>
                </a:solidFill>
                <a:ea typeface="セザンヌ"/>
              </a:rPr>
              <a:t>行程</a:t>
            </a:r>
            <a:r>
              <a:rPr lang="en-US" sz="3033" spc="151">
                <a:solidFill>
                  <a:srgbClr val="373737"/>
                </a:solidFill>
                <a:ea typeface="セザンヌ"/>
              </a:rPr>
              <a:t>が多すぎて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かなり煩雑になってしまっていることがあります。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実際に、私が幹部だった時に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イベントを運営するにあたって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人数の</a:t>
            </a:r>
            <a:r>
              <a:rPr lang="en-US" sz="3033" spc="151">
                <a:solidFill>
                  <a:srgbClr val="FF3131"/>
                </a:solidFill>
                <a:ea typeface="セザンヌ"/>
              </a:rPr>
              <a:t>集計</a:t>
            </a:r>
            <a:r>
              <a:rPr lang="en-US" sz="3033" spc="151">
                <a:solidFill>
                  <a:srgbClr val="373737"/>
                </a:solidFill>
                <a:ea typeface="セザンヌ"/>
              </a:rPr>
              <a:t>や</a:t>
            </a:r>
            <a:r>
              <a:rPr lang="en-US" sz="3033" spc="151">
                <a:solidFill>
                  <a:srgbClr val="FF3131"/>
                </a:solidFill>
                <a:ea typeface="セザンヌ"/>
              </a:rPr>
              <a:t>各学年代表の先輩方に対する配慮</a:t>
            </a:r>
            <a:r>
              <a:rPr lang="en-US" sz="3033" spc="151">
                <a:solidFill>
                  <a:srgbClr val="373737"/>
                </a:solidFill>
                <a:ea typeface="セザンヌ"/>
              </a:rPr>
              <a:t>など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かなり気を遣ってきつい仕事をしていた記憶があります。</a:t>
            </a:r>
          </a:p>
          <a:p>
            <a:pPr>
              <a:lnSpc>
                <a:spcPts val="6067"/>
              </a:lnSpc>
            </a:pPr>
            <a:endParaRPr lang="en-US" sz="3033" spc="151">
              <a:solidFill>
                <a:srgbClr val="373737"/>
              </a:solidFill>
              <a:ea typeface="セザンヌ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695119" y="8707193"/>
            <a:ext cx="4180808" cy="1102213"/>
          </a:xfrm>
          <a:custGeom>
            <a:avLst/>
            <a:gdLst/>
            <a:ahLst/>
            <a:cxnLst/>
            <a:rect l="l" t="t" r="r" b="b"/>
            <a:pathLst>
              <a:path w="4180808" h="1102213">
                <a:moveTo>
                  <a:pt x="0" y="0"/>
                </a:moveTo>
                <a:lnTo>
                  <a:pt x="4180808" y="0"/>
                </a:lnTo>
                <a:lnTo>
                  <a:pt x="4180808" y="1102214"/>
                </a:lnTo>
                <a:lnTo>
                  <a:pt x="0" y="1102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54125" y="704850"/>
            <a:ext cx="10603109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目的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54125" y="7884201"/>
            <a:ext cx="16065570" cy="1454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91"/>
              </a:lnSpc>
            </a:pPr>
            <a:r>
              <a:rPr lang="en-US" sz="6495" b="1" spc="324" dirty="0" err="1">
                <a:solidFill>
                  <a:srgbClr val="373737"/>
                </a:solidFill>
                <a:ea typeface="セザンヌ"/>
              </a:rPr>
              <a:t>後輩にはこんな思いをしてほしくない</a:t>
            </a:r>
            <a:r>
              <a:rPr lang="en-US" sz="6495" b="1" spc="324" dirty="0">
                <a:solidFill>
                  <a:srgbClr val="373737"/>
                </a:solidFill>
                <a:ea typeface="セザンヌ"/>
              </a:rPr>
              <a:t>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051410"/>
            <a:ext cx="16733875" cy="520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10"/>
              </a:lnSpc>
            </a:pPr>
            <a:r>
              <a:rPr lang="en-US" sz="4006" spc="200" dirty="0" err="1">
                <a:solidFill>
                  <a:srgbClr val="373737"/>
                </a:solidFill>
                <a:ea typeface="セザンヌ"/>
              </a:rPr>
              <a:t>システム構成は以下の通りです</a:t>
            </a:r>
            <a:r>
              <a:rPr lang="en-US" sz="4006" spc="200" dirty="0">
                <a:solidFill>
                  <a:srgbClr val="373737"/>
                </a:solidFill>
                <a:ea typeface="セザンヌ"/>
              </a:rPr>
              <a:t>。</a:t>
            </a:r>
          </a:p>
          <a:p>
            <a:pPr>
              <a:lnSpc>
                <a:spcPts val="6410"/>
              </a:lnSpc>
            </a:pPr>
            <a:r>
              <a:rPr lang="en-US" sz="4006" spc="200" dirty="0">
                <a:solidFill>
                  <a:srgbClr val="373737"/>
                </a:solidFill>
                <a:ea typeface="セザンヌ"/>
              </a:rPr>
              <a:t>　</a:t>
            </a:r>
            <a:r>
              <a:rPr lang="en-US" sz="4006" spc="200" dirty="0" err="1">
                <a:solidFill>
                  <a:srgbClr val="373737"/>
                </a:solidFill>
                <a:ea typeface="セザンヌ"/>
              </a:rPr>
              <a:t>データベースサーバ</a:t>
            </a:r>
            <a:r>
              <a:rPr lang="en-US" sz="4006" spc="200" dirty="0">
                <a:solidFill>
                  <a:srgbClr val="373737"/>
                </a:solidFill>
                <a:ea typeface="セザンヌ"/>
              </a:rPr>
              <a:t>ー</a:t>
            </a:r>
          </a:p>
          <a:p>
            <a:pPr>
              <a:lnSpc>
                <a:spcPts val="6410"/>
              </a:lnSpc>
            </a:pPr>
            <a:r>
              <a:rPr lang="en-US" sz="4006" spc="200" dirty="0" err="1">
                <a:solidFill>
                  <a:srgbClr val="373737"/>
                </a:solidFill>
                <a:latin typeface="セザンヌ"/>
                <a:ea typeface="セザンヌ"/>
              </a:rPr>
              <a:t>Mysqlを使用します</a:t>
            </a:r>
            <a:r>
              <a:rPr lang="en-US" sz="4006" spc="200" dirty="0">
                <a:solidFill>
                  <a:srgbClr val="373737"/>
                </a:solidFill>
                <a:latin typeface="セザンヌ"/>
                <a:ea typeface="セザンヌ"/>
              </a:rPr>
              <a:t>。</a:t>
            </a:r>
          </a:p>
          <a:p>
            <a:pPr>
              <a:lnSpc>
                <a:spcPts val="6410"/>
              </a:lnSpc>
            </a:pPr>
            <a:r>
              <a:rPr lang="en-US" sz="4006" spc="200" dirty="0">
                <a:solidFill>
                  <a:srgbClr val="373737"/>
                </a:solidFill>
                <a:ea typeface="セザンヌ"/>
              </a:rPr>
              <a:t>　</a:t>
            </a:r>
            <a:r>
              <a:rPr lang="en-US" sz="4006" spc="200" dirty="0" err="1">
                <a:solidFill>
                  <a:srgbClr val="373737"/>
                </a:solidFill>
                <a:ea typeface="セザンヌ"/>
              </a:rPr>
              <a:t>ユーザーサーバ</a:t>
            </a:r>
            <a:r>
              <a:rPr lang="en-US" sz="4006" spc="200" dirty="0">
                <a:solidFill>
                  <a:srgbClr val="373737"/>
                </a:solidFill>
                <a:ea typeface="セザンヌ"/>
              </a:rPr>
              <a:t>ー</a:t>
            </a:r>
          </a:p>
          <a:p>
            <a:pPr>
              <a:lnSpc>
                <a:spcPts val="6410"/>
              </a:lnSpc>
            </a:pPr>
            <a:r>
              <a:rPr lang="en-US" sz="4006" spc="200" dirty="0" err="1">
                <a:solidFill>
                  <a:srgbClr val="373737"/>
                </a:solidFill>
                <a:latin typeface="セザンヌ"/>
                <a:ea typeface="セザンヌ"/>
              </a:rPr>
              <a:t>管理者・使用者の使用するデバイス</a:t>
            </a:r>
            <a:r>
              <a:rPr lang="en-US" sz="4006" spc="200" dirty="0">
                <a:solidFill>
                  <a:srgbClr val="373737"/>
                </a:solidFill>
                <a:latin typeface="セザンヌ"/>
                <a:ea typeface="セザンヌ"/>
              </a:rPr>
              <a:t>(</a:t>
            </a:r>
            <a:r>
              <a:rPr lang="en-US" sz="4006" spc="200" dirty="0" err="1">
                <a:solidFill>
                  <a:srgbClr val="373737"/>
                </a:solidFill>
                <a:latin typeface="セザンヌ"/>
                <a:ea typeface="セザンヌ"/>
              </a:rPr>
              <a:t>PCかスマートフォン</a:t>
            </a:r>
            <a:r>
              <a:rPr lang="en-US" sz="4006" spc="200" dirty="0">
                <a:solidFill>
                  <a:srgbClr val="373737"/>
                </a:solidFill>
                <a:latin typeface="セザンヌ"/>
                <a:ea typeface="セザンヌ"/>
              </a:rPr>
              <a:t>)</a:t>
            </a:r>
            <a:r>
              <a:rPr lang="en-US" sz="4006" spc="200" dirty="0" err="1">
                <a:solidFill>
                  <a:srgbClr val="373737"/>
                </a:solidFill>
                <a:latin typeface="セザンヌ"/>
                <a:ea typeface="セザンヌ"/>
              </a:rPr>
              <a:t>です</a:t>
            </a:r>
            <a:r>
              <a:rPr lang="en-US" sz="4006" spc="200" dirty="0">
                <a:solidFill>
                  <a:srgbClr val="373737"/>
                </a:solidFill>
                <a:latin typeface="セザンヌ"/>
                <a:ea typeface="セザンヌ"/>
              </a:rPr>
              <a:t>。</a:t>
            </a:r>
          </a:p>
          <a:p>
            <a:pPr>
              <a:lnSpc>
                <a:spcPts val="6410"/>
              </a:lnSpc>
            </a:pPr>
            <a:endParaRPr lang="en-US" sz="4006" spc="200" dirty="0">
              <a:solidFill>
                <a:srgbClr val="373737"/>
              </a:solidFill>
              <a:latin typeface="セザンヌ"/>
              <a:ea typeface="セザンヌ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57020" y="4120933"/>
            <a:ext cx="372362" cy="464218"/>
          </a:xfrm>
          <a:custGeom>
            <a:avLst/>
            <a:gdLst/>
            <a:ahLst/>
            <a:cxnLst/>
            <a:rect l="l" t="t" r="r" b="b"/>
            <a:pathLst>
              <a:path w="372362" h="464218">
                <a:moveTo>
                  <a:pt x="0" y="0"/>
                </a:moveTo>
                <a:lnTo>
                  <a:pt x="372362" y="0"/>
                </a:lnTo>
                <a:lnTo>
                  <a:pt x="372362" y="464217"/>
                </a:lnTo>
                <a:lnTo>
                  <a:pt x="0" y="46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54125" y="704850"/>
            <a:ext cx="10603109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概要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54125" y="1365647"/>
            <a:ext cx="6126022" cy="119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36"/>
              </a:lnSpc>
            </a:pPr>
            <a:r>
              <a:rPr lang="en-US" sz="4210" u="sng" spc="210" dirty="0" err="1">
                <a:solidFill>
                  <a:srgbClr val="373737"/>
                </a:solidFill>
                <a:ea typeface="セザンヌ Heavy"/>
              </a:rPr>
              <a:t>システム方式・構成</a:t>
            </a:r>
            <a:endParaRPr lang="en-US" sz="4210" u="sng" spc="210" dirty="0">
              <a:solidFill>
                <a:srgbClr val="373737"/>
              </a:solidFill>
              <a:ea typeface="セザンヌ Heavy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8700" y="5724556"/>
            <a:ext cx="372362" cy="464218"/>
          </a:xfrm>
          <a:custGeom>
            <a:avLst/>
            <a:gdLst/>
            <a:ahLst/>
            <a:cxnLst/>
            <a:rect l="l" t="t" r="r" b="b"/>
            <a:pathLst>
              <a:path w="372362" h="464218">
                <a:moveTo>
                  <a:pt x="0" y="0"/>
                </a:moveTo>
                <a:lnTo>
                  <a:pt x="372362" y="0"/>
                </a:lnTo>
                <a:lnTo>
                  <a:pt x="372362" y="464218"/>
                </a:lnTo>
                <a:lnTo>
                  <a:pt x="0" y="46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5934" y="-18076"/>
            <a:ext cx="2981384" cy="1426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21"/>
              </a:lnSpc>
            </a:pPr>
            <a:r>
              <a:rPr lang="en-US" sz="5013" u="sng" spc="250">
                <a:solidFill>
                  <a:srgbClr val="373737"/>
                </a:solidFill>
                <a:ea typeface="セザンヌ Heavy"/>
              </a:rPr>
              <a:t>用語定義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18435" y="2563265"/>
            <a:ext cx="4191000" cy="4191000"/>
            <a:chOff x="0" y="0"/>
            <a:chExt cx="772381" cy="7723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2381" cy="772381"/>
            </a:xfrm>
            <a:custGeom>
              <a:avLst/>
              <a:gdLst/>
              <a:ahLst/>
              <a:cxnLst/>
              <a:rect l="l" t="t" r="r" b="b"/>
              <a:pathLst>
                <a:path w="772381" h="772381">
                  <a:moveTo>
                    <a:pt x="386191" y="0"/>
                  </a:moveTo>
                  <a:cubicBezTo>
                    <a:pt x="172903" y="0"/>
                    <a:pt x="0" y="172903"/>
                    <a:pt x="0" y="386191"/>
                  </a:cubicBezTo>
                  <a:cubicBezTo>
                    <a:pt x="0" y="599478"/>
                    <a:pt x="172903" y="772381"/>
                    <a:pt x="386191" y="772381"/>
                  </a:cubicBezTo>
                  <a:cubicBezTo>
                    <a:pt x="599478" y="772381"/>
                    <a:pt x="772381" y="599478"/>
                    <a:pt x="772381" y="386191"/>
                  </a:cubicBezTo>
                  <a:cubicBezTo>
                    <a:pt x="772381" y="172903"/>
                    <a:pt x="599478" y="0"/>
                    <a:pt x="3861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2411" y="-251439"/>
              <a:ext cx="627560" cy="951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49084" y="2563265"/>
            <a:ext cx="4191000" cy="4191000"/>
            <a:chOff x="0" y="0"/>
            <a:chExt cx="772381" cy="7723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2381" cy="772381"/>
            </a:xfrm>
            <a:custGeom>
              <a:avLst/>
              <a:gdLst/>
              <a:ahLst/>
              <a:cxnLst/>
              <a:rect l="l" t="t" r="r" b="b"/>
              <a:pathLst>
                <a:path w="772381" h="772381">
                  <a:moveTo>
                    <a:pt x="386191" y="0"/>
                  </a:moveTo>
                  <a:cubicBezTo>
                    <a:pt x="172903" y="0"/>
                    <a:pt x="0" y="172903"/>
                    <a:pt x="0" y="386191"/>
                  </a:cubicBezTo>
                  <a:cubicBezTo>
                    <a:pt x="0" y="599478"/>
                    <a:pt x="172903" y="772381"/>
                    <a:pt x="386191" y="772381"/>
                  </a:cubicBezTo>
                  <a:cubicBezTo>
                    <a:pt x="599478" y="772381"/>
                    <a:pt x="772381" y="599478"/>
                    <a:pt x="772381" y="386191"/>
                  </a:cubicBezTo>
                  <a:cubicBezTo>
                    <a:pt x="772381" y="172903"/>
                    <a:pt x="599478" y="0"/>
                    <a:pt x="3861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2411" y="-251439"/>
              <a:ext cx="627560" cy="951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78330" y="2563265"/>
            <a:ext cx="4191000" cy="4191000"/>
            <a:chOff x="0" y="0"/>
            <a:chExt cx="772381" cy="7723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2381" cy="772381"/>
            </a:xfrm>
            <a:custGeom>
              <a:avLst/>
              <a:gdLst/>
              <a:ahLst/>
              <a:cxnLst/>
              <a:rect l="l" t="t" r="r" b="b"/>
              <a:pathLst>
                <a:path w="772381" h="772381">
                  <a:moveTo>
                    <a:pt x="386191" y="0"/>
                  </a:moveTo>
                  <a:cubicBezTo>
                    <a:pt x="172903" y="0"/>
                    <a:pt x="0" y="172903"/>
                    <a:pt x="0" y="386191"/>
                  </a:cubicBezTo>
                  <a:cubicBezTo>
                    <a:pt x="0" y="599478"/>
                    <a:pt x="172903" y="772381"/>
                    <a:pt x="386191" y="772381"/>
                  </a:cubicBezTo>
                  <a:cubicBezTo>
                    <a:pt x="599478" y="772381"/>
                    <a:pt x="772381" y="599478"/>
                    <a:pt x="772381" y="386191"/>
                  </a:cubicBezTo>
                  <a:cubicBezTo>
                    <a:pt x="772381" y="172903"/>
                    <a:pt x="599478" y="0"/>
                    <a:pt x="3861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2411" y="-251439"/>
              <a:ext cx="627560" cy="951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65048" y="2714102"/>
            <a:ext cx="3897776" cy="389777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195696" y="2714102"/>
            <a:ext cx="3897776" cy="389777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24942" y="2714102"/>
            <a:ext cx="3897776" cy="389777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013223" y="2858052"/>
            <a:ext cx="3601426" cy="360142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43871" y="2858052"/>
            <a:ext cx="3601426" cy="360142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673117" y="2858052"/>
            <a:ext cx="3601426" cy="3601426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520553" y="6417135"/>
            <a:ext cx="586765" cy="337130"/>
            <a:chOff x="0" y="0"/>
            <a:chExt cx="812800" cy="467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467000"/>
            </a:xfrm>
            <a:custGeom>
              <a:avLst/>
              <a:gdLst/>
              <a:ahLst/>
              <a:cxnLst/>
              <a:rect l="l" t="t" r="r" b="b"/>
              <a:pathLst>
                <a:path w="812800" h="467000">
                  <a:moveTo>
                    <a:pt x="406400" y="4670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67000"/>
                  </a:lnTo>
                  <a:close/>
                </a:path>
              </a:pathLst>
            </a:custGeom>
            <a:solidFill>
              <a:srgbClr val="CDCDC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-290493"/>
              <a:ext cx="558800" cy="540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851201" y="6417135"/>
            <a:ext cx="586765" cy="337130"/>
            <a:chOff x="0" y="0"/>
            <a:chExt cx="812800" cy="467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467000"/>
            </a:xfrm>
            <a:custGeom>
              <a:avLst/>
              <a:gdLst/>
              <a:ahLst/>
              <a:cxnLst/>
              <a:rect l="l" t="t" r="r" b="b"/>
              <a:pathLst>
                <a:path w="812800" h="467000">
                  <a:moveTo>
                    <a:pt x="406400" y="4670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67000"/>
                  </a:lnTo>
                  <a:close/>
                </a:path>
              </a:pathLst>
            </a:custGeom>
            <a:solidFill>
              <a:srgbClr val="CDCDC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27000" y="-290493"/>
              <a:ext cx="558800" cy="540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180447" y="6417135"/>
            <a:ext cx="586765" cy="337130"/>
            <a:chOff x="0" y="0"/>
            <a:chExt cx="812800" cy="467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467000"/>
            </a:xfrm>
            <a:custGeom>
              <a:avLst/>
              <a:gdLst/>
              <a:ahLst/>
              <a:cxnLst/>
              <a:rect l="l" t="t" r="r" b="b"/>
              <a:pathLst>
                <a:path w="812800" h="467000">
                  <a:moveTo>
                    <a:pt x="406400" y="4670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67000"/>
                  </a:lnTo>
                  <a:close/>
                </a:path>
              </a:pathLst>
            </a:custGeom>
            <a:solidFill>
              <a:srgbClr val="CDCDC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27000" y="-290493"/>
              <a:ext cx="558800" cy="540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2392802" y="4279492"/>
            <a:ext cx="2842267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 spc="120" dirty="0">
                <a:solidFill>
                  <a:srgbClr val="373737"/>
                </a:solidFill>
                <a:ea typeface="セザンヌ Bold"/>
              </a:rPr>
              <a:t>幹事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723450" y="4279492"/>
            <a:ext cx="2842267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 spc="120" dirty="0">
                <a:solidFill>
                  <a:srgbClr val="373737"/>
                </a:solidFill>
                <a:ea typeface="セザンヌ Bold"/>
              </a:rPr>
              <a:t>参加者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54125" y="7054044"/>
            <a:ext cx="4519621" cy="94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サークル管理者。イベントを企画する人。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84773" y="7054044"/>
            <a:ext cx="4519621" cy="94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サークルに所属するもの。イベントに参加する人。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214019" y="7054044"/>
            <a:ext cx="4519621" cy="45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>
                <a:solidFill>
                  <a:srgbClr val="373737"/>
                </a:solidFill>
                <a:ea typeface="セザンヌ"/>
              </a:rPr>
              <a:t>サークルで開催される行事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981384" y="3577805"/>
            <a:ext cx="1665102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CDCDCD"/>
                </a:solidFill>
                <a:latin typeface="Futura Ultra-Bold"/>
              </a:rPr>
              <a:t>01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312033" y="3577805"/>
            <a:ext cx="1665102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CDCDCD"/>
                </a:solidFill>
                <a:latin typeface="Futura Ultra-Bold"/>
              </a:rPr>
              <a:t>02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641279" y="3577805"/>
            <a:ext cx="1665102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CDCDCD"/>
                </a:solidFill>
                <a:latin typeface="Futura Ultra-Bold"/>
              </a:rPr>
              <a:t>03</a:t>
            </a:r>
          </a:p>
        </p:txBody>
      </p:sp>
      <p:sp>
        <p:nvSpPr>
          <p:cNvPr id="48" name="TextBox 40">
            <a:extLst>
              <a:ext uri="{FF2B5EF4-FFF2-40B4-BE49-F238E27FC236}">
                <a16:creationId xmlns:a16="http://schemas.microsoft.com/office/drawing/2014/main" id="{E7D3A48A-8B36-1B1E-7DCC-5DF4574BB88C}"/>
              </a:ext>
            </a:extLst>
          </p:cNvPr>
          <p:cNvSpPr txBox="1"/>
          <p:nvPr/>
        </p:nvSpPr>
        <p:spPr>
          <a:xfrm>
            <a:off x="13027100" y="4293005"/>
            <a:ext cx="2842267" cy="491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ja-JP" altLang="en-US" sz="2400" spc="120" dirty="0">
                <a:solidFill>
                  <a:srgbClr val="373737"/>
                </a:solidFill>
                <a:ea typeface="セザンヌ Bold"/>
              </a:rPr>
              <a:t>イベント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8795" y="2594930"/>
            <a:ext cx="4666567" cy="6260029"/>
          </a:xfrm>
          <a:custGeom>
            <a:avLst/>
            <a:gdLst/>
            <a:ahLst/>
            <a:cxnLst/>
            <a:rect l="l" t="t" r="r" b="b"/>
            <a:pathLst>
              <a:path w="4666567" h="6260029">
                <a:moveTo>
                  <a:pt x="0" y="0"/>
                </a:moveTo>
                <a:lnTo>
                  <a:pt x="4666567" y="0"/>
                </a:lnTo>
                <a:lnTo>
                  <a:pt x="4666567" y="6260029"/>
                </a:lnTo>
                <a:lnTo>
                  <a:pt x="0" y="6260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125" y="704850"/>
            <a:ext cx="1409341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業務要件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83783" y="2517822"/>
            <a:ext cx="10814096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3424" spc="171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1.幹事がイベントの情報を各学年の代表に伝達する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536393" y="1495348"/>
            <a:ext cx="2108183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4800" spc="240">
                <a:solidFill>
                  <a:srgbClr val="FFFFFF"/>
                </a:solidFill>
                <a:latin typeface="セザンヌ Bold"/>
              </a:rPr>
              <a:t>50%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536393" y="1418904"/>
            <a:ext cx="2108183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spc="120">
                <a:solidFill>
                  <a:srgbClr val="FFFFFF"/>
                </a:solidFill>
                <a:ea typeface="セザンヌ Bold"/>
              </a:rPr>
              <a:t>売り上げ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4125" y="1160945"/>
            <a:ext cx="2855588" cy="972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9"/>
              </a:lnSpc>
              <a:spcBef>
                <a:spcPct val="0"/>
              </a:spcBef>
            </a:pPr>
            <a:r>
              <a:rPr lang="en-US" sz="3399" u="sng" spc="169" dirty="0" err="1">
                <a:solidFill>
                  <a:srgbClr val="373737"/>
                </a:solidFill>
                <a:ea typeface="セザンヌ Heavy"/>
              </a:rPr>
              <a:t>現状のフロ</a:t>
            </a:r>
            <a:r>
              <a:rPr lang="en-US" sz="3399" u="sng" spc="169" dirty="0">
                <a:solidFill>
                  <a:srgbClr val="373737"/>
                </a:solidFill>
                <a:ea typeface="セザンヌ Heavy"/>
              </a:rPr>
              <a:t>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73903" y="4173284"/>
            <a:ext cx="9587481" cy="63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3424" spc="171" dirty="0">
                <a:solidFill>
                  <a:srgbClr val="373737"/>
                </a:solidFill>
                <a:latin typeface="セザンヌ Bold"/>
                <a:ea typeface="セザンヌ Bold"/>
              </a:rPr>
              <a:t>2.</a:t>
            </a:r>
            <a:r>
              <a:rPr lang="en-US" sz="3424" spc="171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各学年の代表がそれぞれの学年に集計をとる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73903" y="5833785"/>
            <a:ext cx="8727223" cy="63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3424" spc="171" dirty="0">
                <a:solidFill>
                  <a:srgbClr val="373737"/>
                </a:solidFill>
                <a:latin typeface="セザンヌ Bold"/>
                <a:ea typeface="セザンヌ Bold"/>
              </a:rPr>
              <a:t>3.</a:t>
            </a:r>
            <a:r>
              <a:rPr lang="en-US" sz="3424" spc="171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各学年の代表が集計結果を幹事に伝える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73903" y="7494287"/>
            <a:ext cx="10814097" cy="62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3424" spc="171" dirty="0">
                <a:solidFill>
                  <a:srgbClr val="373737"/>
                </a:solidFill>
                <a:latin typeface="セザンヌ Bold"/>
                <a:ea typeface="セザンヌ Bold"/>
              </a:rPr>
              <a:t>4.</a:t>
            </a:r>
            <a:r>
              <a:rPr lang="en-US" sz="3424" spc="171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幹事がそれを元にイベント内容を実行</a:t>
            </a:r>
            <a:r>
              <a:rPr lang="en-US" sz="3424" spc="171" dirty="0">
                <a:solidFill>
                  <a:srgbClr val="373737"/>
                </a:solidFill>
                <a:latin typeface="セザンヌ Bold"/>
                <a:ea typeface="セザンヌ Bold"/>
              </a:rPr>
              <a:t>・変更する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88708" y="2133523"/>
            <a:ext cx="8592243" cy="7576796"/>
          </a:xfrm>
          <a:custGeom>
            <a:avLst/>
            <a:gdLst/>
            <a:ahLst/>
            <a:cxnLst/>
            <a:rect l="l" t="t" r="r" b="b"/>
            <a:pathLst>
              <a:path w="8592243" h="7576796">
                <a:moveTo>
                  <a:pt x="0" y="0"/>
                </a:moveTo>
                <a:lnTo>
                  <a:pt x="8592243" y="0"/>
                </a:lnTo>
                <a:lnTo>
                  <a:pt x="8592243" y="7576796"/>
                </a:lnTo>
                <a:lnTo>
                  <a:pt x="0" y="757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125" y="704850"/>
            <a:ext cx="1409341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業務要件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33028" y="2361448"/>
            <a:ext cx="5471308" cy="1394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7"/>
              </a:lnSpc>
            </a:pPr>
            <a:r>
              <a:rPr lang="en-US" sz="3560" spc="178" dirty="0">
                <a:solidFill>
                  <a:srgbClr val="373737"/>
                </a:solidFill>
                <a:latin typeface="セザンヌ Bold"/>
                <a:ea typeface="セザンヌ Bold"/>
              </a:rPr>
              <a:t>1.</a:t>
            </a:r>
            <a:r>
              <a:rPr lang="en-US" sz="3560" spc="178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幹事がイベント内容を</a:t>
            </a:r>
          </a:p>
          <a:p>
            <a:pPr algn="ctr">
              <a:lnSpc>
                <a:spcPts val="5697"/>
              </a:lnSpc>
            </a:pPr>
            <a:r>
              <a:rPr lang="en-US" sz="3560" spc="178" dirty="0" err="1">
                <a:solidFill>
                  <a:srgbClr val="373737"/>
                </a:solidFill>
                <a:ea typeface="セザンヌ Bold"/>
              </a:rPr>
              <a:t>一覧に更新する</a:t>
            </a:r>
            <a:endParaRPr lang="en-US" sz="3560" spc="178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536393" y="1495348"/>
            <a:ext cx="2108183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4800" spc="240">
                <a:solidFill>
                  <a:srgbClr val="FFFFFF"/>
                </a:solidFill>
                <a:latin typeface="セザンヌ Bold"/>
              </a:rPr>
              <a:t>50%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536393" y="1418904"/>
            <a:ext cx="2108183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spc="120">
                <a:solidFill>
                  <a:srgbClr val="FFFFFF"/>
                </a:solidFill>
                <a:ea typeface="セザンヌ Bold"/>
              </a:rPr>
              <a:t>売り上げ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36393" y="2537383"/>
            <a:ext cx="2108183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spc="120">
                <a:solidFill>
                  <a:srgbClr val="FFFFFF"/>
                </a:solidFill>
                <a:ea typeface="セザンヌ Bold"/>
              </a:rPr>
              <a:t>アップ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4125" y="1160945"/>
            <a:ext cx="3182270" cy="972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9"/>
              </a:lnSpc>
              <a:spcBef>
                <a:spcPct val="0"/>
              </a:spcBef>
            </a:pPr>
            <a:r>
              <a:rPr lang="en-US" sz="3399" u="sng" spc="169">
                <a:solidFill>
                  <a:srgbClr val="373737"/>
                </a:solidFill>
                <a:ea typeface="セザンヌ Heavy"/>
              </a:rPr>
              <a:t>構築後のフロー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14148" y="4838700"/>
            <a:ext cx="5471308" cy="2125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97"/>
              </a:lnSpc>
            </a:pPr>
            <a:r>
              <a:rPr lang="en-US" sz="3560" spc="178" dirty="0">
                <a:solidFill>
                  <a:srgbClr val="373737"/>
                </a:solidFill>
                <a:latin typeface="セザンヌ Bold"/>
                <a:ea typeface="セザンヌ Bold"/>
              </a:rPr>
              <a:t>2.参加者が</a:t>
            </a:r>
          </a:p>
          <a:p>
            <a:pPr>
              <a:lnSpc>
                <a:spcPts val="5697"/>
              </a:lnSpc>
            </a:pPr>
            <a:r>
              <a:rPr lang="en-US" sz="3560" spc="178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イベント一覧を見て</a:t>
            </a:r>
          </a:p>
          <a:p>
            <a:pPr>
              <a:lnSpc>
                <a:spcPts val="5697"/>
              </a:lnSpc>
            </a:pPr>
            <a:r>
              <a:rPr lang="en-US" sz="3560" spc="178" dirty="0">
                <a:solidFill>
                  <a:srgbClr val="373737"/>
                </a:solidFill>
                <a:ea typeface="セザンヌ Bold"/>
              </a:rPr>
              <a:t>参加するイベントを選ぶ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39000" y="7563113"/>
            <a:ext cx="5471308" cy="2106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97"/>
              </a:lnSpc>
            </a:pPr>
            <a:r>
              <a:rPr lang="en-US" sz="3560" spc="178" dirty="0">
                <a:solidFill>
                  <a:srgbClr val="373737"/>
                </a:solidFill>
                <a:latin typeface="セザンヌ Bold"/>
                <a:ea typeface="セザンヌ Bold"/>
              </a:rPr>
              <a:t>3.</a:t>
            </a:r>
            <a:r>
              <a:rPr lang="en-US" sz="3560" spc="178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幹事は管理者画面から各イベントの参加人数を把握する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8297" y="533400"/>
            <a:ext cx="2671891" cy="105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0"/>
              </a:lnSpc>
            </a:pPr>
            <a:r>
              <a:rPr lang="en-US" sz="3693" u="sng" spc="184">
                <a:solidFill>
                  <a:srgbClr val="373737"/>
                </a:solidFill>
                <a:ea typeface="セザンヌ Heavy"/>
              </a:rPr>
              <a:t>利用者一覧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01428" y="2598716"/>
            <a:ext cx="1350153" cy="135015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16397" y="2713685"/>
            <a:ext cx="1120215" cy="1120215"/>
          </a:xfrm>
          <a:custGeom>
            <a:avLst/>
            <a:gdLst/>
            <a:ahLst/>
            <a:cxnLst/>
            <a:rect l="l" t="t" r="r" b="b"/>
            <a:pathLst>
              <a:path w="1120215" h="1120215">
                <a:moveTo>
                  <a:pt x="0" y="0"/>
                </a:moveTo>
                <a:lnTo>
                  <a:pt x="1120216" y="0"/>
                </a:lnTo>
                <a:lnTo>
                  <a:pt x="1120216" y="1120215"/>
                </a:lnTo>
                <a:lnTo>
                  <a:pt x="0" y="1120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5400000">
            <a:off x="4475944" y="1271178"/>
            <a:ext cx="2898607" cy="5553683"/>
            <a:chOff x="0" y="0"/>
            <a:chExt cx="1777113" cy="34049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77113" cy="3404919"/>
            </a:xfrm>
            <a:custGeom>
              <a:avLst/>
              <a:gdLst/>
              <a:ahLst/>
              <a:cxnLst/>
              <a:rect l="l" t="t" r="r" b="b"/>
              <a:pathLst>
                <a:path w="1777113" h="3404919">
                  <a:moveTo>
                    <a:pt x="1777113" y="0"/>
                  </a:moveTo>
                  <a:lnTo>
                    <a:pt x="0" y="0"/>
                  </a:lnTo>
                  <a:lnTo>
                    <a:pt x="0" y="3216959"/>
                  </a:lnTo>
                  <a:lnTo>
                    <a:pt x="157480" y="3216959"/>
                  </a:lnTo>
                  <a:lnTo>
                    <a:pt x="157480" y="3404919"/>
                  </a:lnTo>
                  <a:lnTo>
                    <a:pt x="463550" y="3216959"/>
                  </a:lnTo>
                  <a:lnTo>
                    <a:pt x="1777113" y="3216959"/>
                  </a:lnTo>
                  <a:lnTo>
                    <a:pt x="1777113" y="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23850"/>
              <a:ext cx="1777113" cy="3538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85911" y="5779241"/>
            <a:ext cx="1350153" cy="135015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700880" y="5894210"/>
            <a:ext cx="1120215" cy="1120215"/>
          </a:xfrm>
          <a:custGeom>
            <a:avLst/>
            <a:gdLst/>
            <a:ahLst/>
            <a:cxnLst/>
            <a:rect l="l" t="t" r="r" b="b"/>
            <a:pathLst>
              <a:path w="1120215" h="1120215">
                <a:moveTo>
                  <a:pt x="0" y="0"/>
                </a:moveTo>
                <a:lnTo>
                  <a:pt x="1120215" y="0"/>
                </a:lnTo>
                <a:lnTo>
                  <a:pt x="1120215" y="1120215"/>
                </a:lnTo>
                <a:lnTo>
                  <a:pt x="0" y="1120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5400000">
            <a:off x="12360426" y="4451702"/>
            <a:ext cx="2898607" cy="5553683"/>
            <a:chOff x="0" y="0"/>
            <a:chExt cx="1777113" cy="34049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77113" cy="3404919"/>
            </a:xfrm>
            <a:custGeom>
              <a:avLst/>
              <a:gdLst/>
              <a:ahLst/>
              <a:cxnLst/>
              <a:rect l="l" t="t" r="r" b="b"/>
              <a:pathLst>
                <a:path w="1777113" h="3404919">
                  <a:moveTo>
                    <a:pt x="1777113" y="0"/>
                  </a:moveTo>
                  <a:lnTo>
                    <a:pt x="0" y="0"/>
                  </a:lnTo>
                  <a:lnTo>
                    <a:pt x="0" y="3216959"/>
                  </a:lnTo>
                  <a:lnTo>
                    <a:pt x="157480" y="3216959"/>
                  </a:lnTo>
                  <a:lnTo>
                    <a:pt x="157480" y="3404919"/>
                  </a:lnTo>
                  <a:lnTo>
                    <a:pt x="463550" y="3216959"/>
                  </a:lnTo>
                  <a:lnTo>
                    <a:pt x="1777113" y="3216959"/>
                  </a:lnTo>
                  <a:lnTo>
                    <a:pt x="1777113" y="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23850"/>
              <a:ext cx="1777113" cy="3538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599816" y="3004816"/>
            <a:ext cx="2738718" cy="265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05"/>
              </a:lnSpc>
            </a:pPr>
            <a:r>
              <a:rPr lang="en-US" sz="9253" spc="462" dirty="0">
                <a:solidFill>
                  <a:srgbClr val="373737"/>
                </a:solidFill>
                <a:ea typeface="セザンヌ Bold"/>
              </a:rPr>
              <a:t>幹事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46463" y="6122152"/>
            <a:ext cx="3719136" cy="265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05"/>
              </a:lnSpc>
            </a:pPr>
            <a:r>
              <a:rPr lang="en-US" sz="9253" spc="462" dirty="0">
                <a:solidFill>
                  <a:srgbClr val="373737"/>
                </a:solidFill>
                <a:ea typeface="セザンヌ Bold"/>
              </a:rPr>
              <a:t>参加者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5839</TotalTime>
  <Words>239</Words>
  <Application>Microsoft Office PowerPoint</Application>
  <PresentationFormat>ユーザー設定</PresentationFormat>
  <Paragraphs>131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5" baseType="lpstr">
      <vt:lpstr>セザンヌ</vt:lpstr>
      <vt:lpstr>Futura Ultra-Bold</vt:lpstr>
      <vt:lpstr>セザンヌ Heavy</vt:lpstr>
      <vt:lpstr>Futura Bold</vt:lpstr>
      <vt:lpstr>セザンヌ Bold</vt:lpstr>
      <vt:lpstr>Calibri</vt:lpstr>
      <vt:lpstr>Arial</vt:lpstr>
      <vt:lpstr>Arial Black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　シンプル　サービスの提案書　プレゼンテーション</dc:title>
  <cp:lastModifiedBy>友也2 古賀</cp:lastModifiedBy>
  <cp:revision>7</cp:revision>
  <dcterms:created xsi:type="dcterms:W3CDTF">2006-08-16T00:00:00Z</dcterms:created>
  <dcterms:modified xsi:type="dcterms:W3CDTF">2024-04-09T08:10:15Z</dcterms:modified>
  <dc:identifier>DAGAy5n65Mg</dc:identifier>
</cp:coreProperties>
</file>